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9" r:id="rId2"/>
    <p:sldId id="269" r:id="rId3"/>
    <p:sldId id="276" r:id="rId4"/>
    <p:sldId id="281" r:id="rId5"/>
    <p:sldId id="280" r:id="rId6"/>
    <p:sldId id="270" r:id="rId7"/>
    <p:sldId id="272" r:id="rId8"/>
    <p:sldId id="273" r:id="rId9"/>
    <p:sldId id="271" r:id="rId10"/>
    <p:sldId id="275" r:id="rId11"/>
    <p:sldId id="274" r:id="rId12"/>
    <p:sldId id="277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991DD7-2B55-4265-9DCB-565A9588A30F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04011-B670-4CF8-8C5B-CA318EE67C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670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Public domain</a:t>
            </a:r>
          </a:p>
          <a:p>
            <a:r>
              <a:rPr kumimoji="1" lang="en-GB" altLang="ja-JP" dirty="0" smtClean="0"/>
              <a:t>http://ja.wikipedia.org/wiki/%E4%BC%BC%E9%A1%94%E7%B5%B5#mediaviewer/%E3%83%95%E3%82%A1%E3%82%A4%E3%83%AB:Sharaku2.jpg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04011-B670-4CF8-8C5B-CA318EE67CFF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02652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Public domain</a:t>
            </a:r>
            <a:endParaRPr kumimoji="1" lang="en-GB" altLang="ja-JP" dirty="0" smtClean="0"/>
          </a:p>
          <a:p>
            <a:r>
              <a:rPr kumimoji="1" lang="en-GB" altLang="ja-JP" dirty="0" smtClean="0"/>
              <a:t>http://ja.wikipedia.org/wiki/%E8%91%9B%E9%A3%BE%E5%8C%97%E6%96%8E#mediaviewer/%E3%83%95%E3%82%A1%E3%82%A4%E3%83%AB:The_Great_Wave_off_Kanagawa.jpg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04011-B670-4CF8-8C5B-CA318EE67CFF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6449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ja-JP" altLang="en-US">
                <a:solidFill>
                  <a:prstClr val="black"/>
                </a:solidFill>
              </a:rPr>
              <a:t>Language Based Classroom Activity 4  Appendix L4-5 Colour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All pictures are from </a:t>
            </a:r>
            <a:r>
              <a:rPr lang="en-US" altLang="ja-JP" dirty="0" err="1" smtClean="0"/>
              <a:t>Minna</a:t>
            </a:r>
            <a:r>
              <a:rPr lang="ja-JP" altLang="en-US" dirty="0" smtClean="0"/>
              <a:t>　</a:t>
            </a:r>
            <a:r>
              <a:rPr lang="en-US" altLang="ja-JP" dirty="0" smtClean="0"/>
              <a:t>no </a:t>
            </a:r>
            <a:r>
              <a:rPr lang="en-US" altLang="ja-JP" dirty="0" err="1"/>
              <a:t>Kyozai</a:t>
            </a:r>
            <a:r>
              <a:rPr lang="en-US" altLang="ja-JP" dirty="0"/>
              <a:t> site.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ja-JP" altLang="en-US">
                <a:solidFill>
                  <a:prstClr val="black"/>
                </a:solidFill>
              </a:rPr>
              <a:t>Language Based Classroom Activity 4  Appendix L4-5 Colour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All pictures are from </a:t>
            </a:r>
            <a:r>
              <a:rPr lang="en-US" altLang="ja-JP" dirty="0" err="1" smtClean="0"/>
              <a:t>Minna</a:t>
            </a:r>
            <a:r>
              <a:rPr lang="en-US" altLang="ja-JP" dirty="0" smtClean="0"/>
              <a:t> no </a:t>
            </a:r>
            <a:r>
              <a:rPr lang="en-US" altLang="ja-JP" dirty="0" err="1"/>
              <a:t>Kyozai</a:t>
            </a:r>
            <a:r>
              <a:rPr lang="en-US" altLang="ja-JP" dirty="0"/>
              <a:t> site</a:t>
            </a:r>
            <a:r>
              <a:rPr lang="en-US" altLang="ja-JP" dirty="0" smtClean="0"/>
              <a:t>.</a:t>
            </a:r>
            <a:endParaRPr lang="en-US" altLang="ja-JP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Please find pictures of </a:t>
            </a:r>
            <a:r>
              <a:rPr kumimoji="1" lang="en-US" altLang="ja-JP" dirty="0" err="1" smtClean="0"/>
              <a:t>heros</a:t>
            </a:r>
            <a:r>
              <a:rPr kumimoji="1" lang="en-US" altLang="ja-JP" dirty="0" smtClean="0"/>
              <a:t> with </a:t>
            </a:r>
            <a:r>
              <a:rPr kumimoji="1" lang="en-US" altLang="ja-JP" dirty="0" err="1" smtClean="0"/>
              <a:t>colours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on the Web, </a:t>
            </a:r>
            <a:r>
              <a:rPr kumimoji="1" lang="en-US" altLang="ja-JP" dirty="0" smtClean="0"/>
              <a:t>such as </a:t>
            </a:r>
            <a:r>
              <a:rPr kumimoji="1" lang="en-US" altLang="ja-JP" dirty="0" err="1" smtClean="0"/>
              <a:t>Shinkenger</a:t>
            </a:r>
            <a:endParaRPr kumimoji="1" lang="ja-JP" altLang="en-US" dirty="0" smtClean="0"/>
          </a:p>
          <a:p>
            <a:r>
              <a:rPr kumimoji="1" lang="en-US" altLang="ja-JP" dirty="0" err="1" smtClean="0"/>
              <a:t>Shinkenger</a:t>
            </a:r>
            <a:r>
              <a:rPr kumimoji="1" lang="ja-JP" altLang="en-US" baseline="0" dirty="0" smtClean="0"/>
              <a:t> </a:t>
            </a:r>
            <a:r>
              <a:rPr kumimoji="1" lang="en-US" altLang="ja-JP" baseline="0" dirty="0" smtClean="0"/>
              <a:t>in Japan or Power</a:t>
            </a:r>
            <a:r>
              <a:rPr kumimoji="1" lang="ja-JP" altLang="en-US" baseline="0" dirty="0" smtClean="0"/>
              <a:t> </a:t>
            </a:r>
            <a:r>
              <a:rPr kumimoji="1" lang="en-US" altLang="ja-JP" baseline="0" dirty="0" smtClean="0"/>
              <a:t>Ranger Samurai</a:t>
            </a:r>
            <a:r>
              <a:rPr kumimoji="1" lang="ja-JP" altLang="en-US" baseline="0" dirty="0" smtClean="0"/>
              <a:t> </a:t>
            </a:r>
            <a:r>
              <a:rPr kumimoji="1" lang="en-US" altLang="ja-JP" baseline="0" dirty="0" smtClean="0"/>
              <a:t>in USA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https://www.youtube.com/watch?v=gfwtj-DbZSQ</a:t>
            </a:r>
          </a:p>
          <a:p>
            <a:r>
              <a:rPr kumimoji="1" lang="en-US" altLang="ja-JP" dirty="0" smtClean="0"/>
              <a:t>14:10</a:t>
            </a:r>
            <a:r>
              <a:rPr kumimoji="1" lang="ja-JP" altLang="en-US" dirty="0" smtClean="0"/>
              <a:t> 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6FC7C-0147-4722-A0FF-CAB889EE42FB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Please find manga for girls with </a:t>
            </a:r>
            <a:r>
              <a:rPr kumimoji="1" lang="en-US" altLang="ja-JP" dirty="0" err="1" smtClean="0"/>
              <a:t>colours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on the Web, such as Smile </a:t>
            </a:r>
            <a:r>
              <a:rPr kumimoji="1" lang="en-US" altLang="ja-JP" dirty="0" err="1" smtClean="0"/>
              <a:t>Precure</a:t>
            </a:r>
            <a:r>
              <a:rPr kumimoji="1" lang="ja-JP" altLang="en-US" dirty="0" smtClean="0"/>
              <a:t> </a:t>
            </a:r>
            <a:endParaRPr kumimoji="1" lang="en-US" altLang="ja-JP" dirty="0" smtClean="0"/>
          </a:p>
          <a:p>
            <a:endParaRPr kumimoji="1" lang="en-GB" altLang="ja-JP" dirty="0" smtClean="0"/>
          </a:p>
          <a:p>
            <a:r>
              <a:rPr kumimoji="1" lang="en-GB" altLang="ja-JP" dirty="0" smtClean="0"/>
              <a:t>https</a:t>
            </a:r>
            <a:r>
              <a:rPr kumimoji="1" lang="en-GB" altLang="ja-JP" dirty="0" smtClean="0"/>
              <a:t>://www.youtube.com/watch?v=3KXXnG0QygY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6FC7C-0147-4722-A0FF-CAB889EE42FB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Public domain</a:t>
            </a:r>
            <a:endParaRPr kumimoji="1" lang="en-GB" altLang="ja-JP" dirty="0" smtClean="0"/>
          </a:p>
          <a:p>
            <a:r>
              <a:rPr kumimoji="1" lang="en-GB" altLang="ja-JP" dirty="0" smtClean="0"/>
              <a:t>http://ja.wikipedia.org/wiki/%E8%91%9B%E9%A3%BE%E5%8C%97%E6%96%8E#mediaviewer/%E3%83%95%E3%82%A1%E3%82%A4%E3%83%AB:The_Great_Wave_off_Kanagawa.jpg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04011-B670-4CF8-8C5B-CA318EE67CFF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64492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GB" altLang="ja-JP" dirty="0" smtClean="0"/>
              <a:t>http://www8.plala.or.jp/creyon/index.html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04011-B670-4CF8-8C5B-CA318EE67CFF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52388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Public domain</a:t>
            </a:r>
            <a:endParaRPr kumimoji="1" lang="en-GB" altLang="ja-JP" dirty="0" smtClean="0"/>
          </a:p>
          <a:p>
            <a:r>
              <a:rPr kumimoji="1" lang="en-GB" altLang="ja-JP" dirty="0" smtClean="0"/>
              <a:t>http://ja.wikipedia.org/wiki/%E8%91%9B%E9%A3%BE%E5%8C%97%E6%96%8E#mediaviewer/%E3%83%95%E3%82%A1%E3%82%A4%E3%83%AB:The_Great_Wave_off_Kanagawa.jpg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04011-B670-4CF8-8C5B-CA318EE67CFF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89354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GB" altLang="ja-JP" dirty="0" smtClean="0"/>
              <a:t>http://www8.plala.or.jp/creyon/index.html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04011-B670-4CF8-8C5B-CA318EE67CFF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5238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491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8612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488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3635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3828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8245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188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1436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082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963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681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240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wav"/><Relationship Id="rId13" Type="http://schemas.microsoft.com/office/2007/relationships/media" Target="../media/media7.wav"/><Relationship Id="rId18" Type="http://schemas.openxmlformats.org/officeDocument/2006/relationships/audio" Target="../media/media9.wav"/><Relationship Id="rId3" Type="http://schemas.microsoft.com/office/2007/relationships/media" Target="../media/media2.wav"/><Relationship Id="rId21" Type="http://schemas.openxmlformats.org/officeDocument/2006/relationships/slideLayout" Target="../slideLayouts/slideLayout7.xml"/><Relationship Id="rId7" Type="http://schemas.microsoft.com/office/2007/relationships/media" Target="../media/media4.wav"/><Relationship Id="rId12" Type="http://schemas.openxmlformats.org/officeDocument/2006/relationships/audio" Target="../media/media6.wav"/><Relationship Id="rId17" Type="http://schemas.microsoft.com/office/2007/relationships/media" Target="../media/media9.wav"/><Relationship Id="rId2" Type="http://schemas.openxmlformats.org/officeDocument/2006/relationships/audio" Target="../media/media1.wav"/><Relationship Id="rId16" Type="http://schemas.openxmlformats.org/officeDocument/2006/relationships/audio" Target="../media/media8.wav"/><Relationship Id="rId20" Type="http://schemas.openxmlformats.org/officeDocument/2006/relationships/audio" Target="../media/media10.wav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11" Type="http://schemas.microsoft.com/office/2007/relationships/media" Target="../media/media6.wav"/><Relationship Id="rId24" Type="http://schemas.openxmlformats.org/officeDocument/2006/relationships/image" Target="../media/image7.png"/><Relationship Id="rId5" Type="http://schemas.microsoft.com/office/2007/relationships/media" Target="../media/media3.wav"/><Relationship Id="rId15" Type="http://schemas.microsoft.com/office/2007/relationships/media" Target="../media/media8.wav"/><Relationship Id="rId23" Type="http://schemas.openxmlformats.org/officeDocument/2006/relationships/image" Target="../media/image6.png"/><Relationship Id="rId10" Type="http://schemas.openxmlformats.org/officeDocument/2006/relationships/audio" Target="../media/media5.wav"/><Relationship Id="rId19" Type="http://schemas.microsoft.com/office/2007/relationships/media" Target="../media/media10.wav"/><Relationship Id="rId4" Type="http://schemas.openxmlformats.org/officeDocument/2006/relationships/audio" Target="../media/media2.wav"/><Relationship Id="rId9" Type="http://schemas.microsoft.com/office/2007/relationships/media" Target="../media/media5.wav"/><Relationship Id="rId14" Type="http://schemas.openxmlformats.org/officeDocument/2006/relationships/audio" Target="../media/media7.wav"/><Relationship Id="rId2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eb-japan.org/kidsweb/virtual/ukiyoe/index.html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Let’s </a:t>
            </a:r>
            <a:r>
              <a:rPr lang="en-US" altLang="ja-JP" dirty="0" err="1" smtClean="0"/>
              <a:t>colour</a:t>
            </a:r>
            <a:r>
              <a:rPr lang="ja-JP" altLang="en-US" dirty="0" smtClean="0"/>
              <a:t> </a:t>
            </a:r>
            <a:r>
              <a:rPr lang="en-US" altLang="ja-JP" dirty="0" smtClean="0"/>
              <a:t>‘</a:t>
            </a:r>
            <a:r>
              <a:rPr lang="en-US" altLang="ja-JP" dirty="0" err="1" smtClean="0"/>
              <a:t>Ukiyo</a:t>
            </a:r>
            <a:r>
              <a:rPr lang="en-US" altLang="ja-JP" dirty="0" smtClean="0"/>
              <a:t>-e’</a:t>
            </a:r>
            <a:endParaRPr lang="en-US" altLang="ja-JP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4, Section 2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21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5148064" y="6496542"/>
            <a:ext cx="35422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GB" sz="1200" b="1" i="1" dirty="0"/>
              <a:t>Ｃ</a:t>
            </a:r>
            <a:r>
              <a:rPr lang="en-GB" altLang="ja-JP" sz="1200" b="1" i="1" dirty="0" err="1"/>
              <a:t>opyright</a:t>
            </a:r>
            <a:r>
              <a:rPr lang="en-GB" altLang="ja-JP" sz="1200" b="1" i="1" dirty="0"/>
              <a:t> (c) </a:t>
            </a:r>
            <a:r>
              <a:rPr lang="ja-JP" altLang="en-US" sz="1200" b="1" i="1" dirty="0"/>
              <a:t>クレヨン則さん </a:t>
            </a:r>
            <a:r>
              <a:rPr lang="en-US" altLang="ja-JP" sz="1200" b="1" i="1" dirty="0"/>
              <a:t>2009 </a:t>
            </a:r>
            <a:r>
              <a:rPr lang="en-GB" altLang="ja-JP" sz="1200" b="1" i="1" dirty="0"/>
              <a:t>All rights reserved</a:t>
            </a:r>
            <a:endParaRPr kumimoji="1" lang="ja-JP" altLang="en-US" sz="1200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28800"/>
            <a:ext cx="6034617" cy="4525963"/>
          </a:xfrm>
        </p:spPr>
      </p:pic>
      <p:cxnSp>
        <p:nvCxnSpPr>
          <p:cNvPr id="7" name="直線矢印コネクタ 6"/>
          <p:cNvCxnSpPr>
            <a:stCxn id="8" idx="3"/>
          </p:cNvCxnSpPr>
          <p:nvPr/>
        </p:nvCxnSpPr>
        <p:spPr>
          <a:xfrm>
            <a:off x="2339752" y="1547126"/>
            <a:ext cx="2016224" cy="6937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988761" y="1223960"/>
            <a:ext cx="1350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3600" dirty="0" err="1">
                <a:solidFill>
                  <a:srgbClr val="000000"/>
                </a:solidFill>
                <a:ea typeface="ＭＳ Ｐゴシック" pitchFamily="50" charset="-128"/>
              </a:rPr>
              <a:t>ku</a:t>
            </a:r>
            <a:r>
              <a:rPr kumimoji="0" lang="en-US" altLang="ja-JP" sz="3600" dirty="0" err="1" smtClean="0">
                <a:solidFill>
                  <a:srgbClr val="000000"/>
                </a:solidFill>
                <a:ea typeface="ＭＳ Ｐゴシック" pitchFamily="50" charset="-128"/>
              </a:rPr>
              <a:t>ro</a:t>
            </a:r>
            <a:endParaRPr kumimoji="0" lang="ja-JP" altLang="en-US" sz="36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2339752" y="2170885"/>
            <a:ext cx="1860797" cy="57864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>
            <a:stCxn id="13" idx="3"/>
          </p:cNvCxnSpPr>
          <p:nvPr/>
        </p:nvCxnSpPr>
        <p:spPr>
          <a:xfrm>
            <a:off x="1835697" y="3797896"/>
            <a:ext cx="1656183" cy="495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323529" y="3474730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3600" dirty="0" err="1">
                <a:ea typeface="ＭＳ Ｐゴシック" pitchFamily="50" charset="-128"/>
              </a:rPr>
              <a:t>orenji</a:t>
            </a:r>
            <a:endParaRPr kumimoji="0" lang="ja-JP" altLang="en-US" sz="3600" dirty="0" smtClean="0">
              <a:ea typeface="ＭＳ Ｐゴシック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988761" y="1847721"/>
            <a:ext cx="1350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3600" dirty="0" err="1">
                <a:solidFill>
                  <a:srgbClr val="000000"/>
                </a:solidFill>
                <a:ea typeface="ＭＳ Ｐゴシック" pitchFamily="50" charset="-128"/>
              </a:rPr>
              <a:t>ku</a:t>
            </a:r>
            <a:r>
              <a:rPr kumimoji="0" lang="en-US" altLang="ja-JP" sz="3600" dirty="0" err="1" smtClean="0">
                <a:solidFill>
                  <a:srgbClr val="000000"/>
                </a:solidFill>
                <a:ea typeface="ＭＳ Ｐゴシック" pitchFamily="50" charset="-128"/>
              </a:rPr>
              <a:t>ro</a:t>
            </a:r>
            <a:endParaRPr kumimoji="0" lang="ja-JP" altLang="en-US" sz="36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cxnSp>
        <p:nvCxnSpPr>
          <p:cNvPr id="18" name="直線矢印コネクタ 17"/>
          <p:cNvCxnSpPr>
            <a:stCxn id="20" idx="3"/>
          </p:cNvCxnSpPr>
          <p:nvPr/>
        </p:nvCxnSpPr>
        <p:spPr>
          <a:xfrm>
            <a:off x="2339752" y="2749533"/>
            <a:ext cx="1860797" cy="2492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988761" y="2426367"/>
            <a:ext cx="1350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3600" dirty="0" err="1">
                <a:solidFill>
                  <a:srgbClr val="000000"/>
                </a:solidFill>
                <a:ea typeface="ＭＳ Ｐゴシック" pitchFamily="50" charset="-128"/>
              </a:rPr>
              <a:t>ku</a:t>
            </a:r>
            <a:r>
              <a:rPr kumimoji="0" lang="en-US" altLang="ja-JP" sz="3600" dirty="0" err="1" smtClean="0">
                <a:solidFill>
                  <a:srgbClr val="000000"/>
                </a:solidFill>
                <a:ea typeface="ＭＳ Ｐゴシック" pitchFamily="50" charset="-128"/>
              </a:rPr>
              <a:t>ro</a:t>
            </a:r>
            <a:endParaRPr kumimoji="0" lang="ja-JP" altLang="en-US" sz="36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cxnSp>
        <p:nvCxnSpPr>
          <p:cNvPr id="35" name="直線矢印コネクタ 34"/>
          <p:cNvCxnSpPr>
            <a:stCxn id="38" idx="1"/>
          </p:cNvCxnSpPr>
          <p:nvPr/>
        </p:nvCxnSpPr>
        <p:spPr>
          <a:xfrm flipH="1">
            <a:off x="5148065" y="2170886"/>
            <a:ext cx="1368152" cy="17621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6516217" y="1847720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3600" dirty="0" err="1">
                <a:solidFill>
                  <a:srgbClr val="000000"/>
                </a:solidFill>
                <a:ea typeface="ＭＳ Ｐゴシック" pitchFamily="50" charset="-128"/>
              </a:rPr>
              <a:t>shiro</a:t>
            </a:r>
            <a:endParaRPr kumimoji="0" lang="ja-JP" altLang="en-US" sz="36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805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  <p:bldP spid="20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Sharaku</a:t>
            </a:r>
            <a:endParaRPr kumimoji="1" lang="ja-JP" altLang="en-US" dirty="0"/>
          </a:p>
        </p:txBody>
      </p:sp>
      <p:pic>
        <p:nvPicPr>
          <p:cNvPr id="3074" name="Picture 2" descr="http://upload.wikimedia.org/wikipedia/commons/thumb/4/45/Sharaku2.jpg/640px-Sharaku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700808"/>
            <a:ext cx="2727753" cy="4172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654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Let’s </a:t>
            </a:r>
            <a:r>
              <a:rPr kumimoji="1" lang="en-US" altLang="ja-JP" dirty="0" err="1" smtClean="0"/>
              <a:t>colour</a:t>
            </a:r>
            <a:r>
              <a:rPr kumimoji="1" lang="en-US" altLang="ja-JP" dirty="0" smtClean="0"/>
              <a:t> ‘</a:t>
            </a:r>
            <a:r>
              <a:rPr kumimoji="1" lang="en-US" altLang="ja-JP" dirty="0" err="1" smtClean="0"/>
              <a:t>Ukiyo</a:t>
            </a:r>
            <a:r>
              <a:rPr kumimoji="1" lang="en-US" altLang="ja-JP" dirty="0" smtClean="0"/>
              <a:t>-e’!!</a:t>
            </a:r>
            <a:endParaRPr kumimoji="1" lang="ja-JP" altLang="en-US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457" y="2763770"/>
            <a:ext cx="3188085" cy="2198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http://upload.wikimedia.org/wikipedia/commons/thumb/4/45/Sharaku2.jpg/640px-Sharaku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878" y="2292076"/>
            <a:ext cx="2053244" cy="314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21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492896"/>
            <a:ext cx="5423892" cy="3762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Review and new </a:t>
            </a:r>
            <a:r>
              <a:rPr kumimoji="1" lang="en-US" altLang="ja-JP" dirty="0" err="1" smtClean="0"/>
              <a:t>colours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345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Oval 45"/>
          <p:cNvSpPr>
            <a:spLocks noChangeArrowheads="1"/>
          </p:cNvSpPr>
          <p:nvPr/>
        </p:nvSpPr>
        <p:spPr bwMode="auto">
          <a:xfrm>
            <a:off x="1521575" y="1794759"/>
            <a:ext cx="2376488" cy="13001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85" name="Oval 46"/>
          <p:cNvSpPr>
            <a:spLocks noChangeArrowheads="1"/>
          </p:cNvSpPr>
          <p:nvPr/>
        </p:nvSpPr>
        <p:spPr bwMode="auto">
          <a:xfrm>
            <a:off x="967068" y="3403600"/>
            <a:ext cx="2376488" cy="1368425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86" name="Oval 48"/>
          <p:cNvSpPr>
            <a:spLocks noChangeArrowheads="1"/>
          </p:cNvSpPr>
          <p:nvPr/>
        </p:nvSpPr>
        <p:spPr bwMode="auto">
          <a:xfrm>
            <a:off x="5796136" y="3505238"/>
            <a:ext cx="2344737" cy="13684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91" name="Oval 53"/>
          <p:cNvSpPr>
            <a:spLocks noChangeArrowheads="1"/>
          </p:cNvSpPr>
          <p:nvPr/>
        </p:nvSpPr>
        <p:spPr bwMode="auto">
          <a:xfrm>
            <a:off x="3312319" y="5212343"/>
            <a:ext cx="2633662" cy="1368425"/>
          </a:xfrm>
          <a:prstGeom prst="ellipse">
            <a:avLst/>
          </a:prstGeom>
          <a:solidFill>
            <a:srgbClr val="FDA1F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504" name="Oval 51"/>
          <p:cNvSpPr>
            <a:spLocks noChangeArrowheads="1"/>
          </p:cNvSpPr>
          <p:nvPr/>
        </p:nvSpPr>
        <p:spPr bwMode="auto">
          <a:xfrm>
            <a:off x="5387439" y="1759881"/>
            <a:ext cx="2449513" cy="1368425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ea typeface="ＭＳ Ｐゴシック" pitchFamily="50" charset="-128"/>
            </a:endParaRPr>
          </a:p>
        </p:txBody>
      </p:sp>
      <p:pic>
        <p:nvPicPr>
          <p:cNvPr id="20509" name="Picture 29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781300"/>
            <a:ext cx="12763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676069" y="1983175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smtClean="0">
                <a:solidFill>
                  <a:srgbClr val="000000"/>
                </a:solidFill>
                <a:ea typeface="ＭＳ Ｐゴシック" pitchFamily="50" charset="-128"/>
              </a:rPr>
              <a:t>aka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91799" y="3626147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ao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595400" y="5434890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rgbClr val="000000"/>
                </a:solidFill>
                <a:ea typeface="ＭＳ Ｐゴシック" pitchFamily="50" charset="-128"/>
              </a:rPr>
              <a:t>pinku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934754" y="3734433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rgbClr val="000000"/>
                </a:solidFill>
                <a:ea typeface="ＭＳ Ｐゴシック" pitchFamily="50" charset="-128"/>
              </a:rPr>
              <a:t>kiiro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578445" y="1982428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chemeClr val="bg1">
                    <a:lumMod val="95000"/>
                  </a:schemeClr>
                </a:solidFill>
                <a:ea typeface="ＭＳ Ｐゴシック" pitchFamily="50" charset="-128"/>
              </a:rPr>
              <a:t>midori</a:t>
            </a:r>
            <a:endParaRPr kumimoji="0" lang="ja-JP" altLang="en-US" sz="5400" dirty="0" smtClean="0">
              <a:solidFill>
                <a:schemeClr val="bg1">
                  <a:lumMod val="95000"/>
                </a:schemeClr>
              </a:solidFill>
              <a:ea typeface="ＭＳ Ｐゴシック" pitchFamily="50" charset="-128"/>
            </a:endParaRPr>
          </a:p>
        </p:txBody>
      </p:sp>
      <p:sp>
        <p:nvSpPr>
          <p:cNvPr id="13" name="Oval 45"/>
          <p:cNvSpPr>
            <a:spLocks noChangeArrowheads="1"/>
          </p:cNvSpPr>
          <p:nvPr/>
        </p:nvSpPr>
        <p:spPr bwMode="auto">
          <a:xfrm>
            <a:off x="335425" y="5212343"/>
            <a:ext cx="2376488" cy="1300162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9919" y="5400759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orenji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5" name="Oval 45"/>
          <p:cNvSpPr>
            <a:spLocks noChangeArrowheads="1"/>
          </p:cNvSpPr>
          <p:nvPr/>
        </p:nvSpPr>
        <p:spPr bwMode="auto">
          <a:xfrm>
            <a:off x="6555449" y="5315088"/>
            <a:ext cx="2376488" cy="1300162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709943" y="5503504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guree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7" name="Oval 45"/>
          <p:cNvSpPr>
            <a:spLocks noChangeArrowheads="1"/>
          </p:cNvSpPr>
          <p:nvPr/>
        </p:nvSpPr>
        <p:spPr bwMode="auto">
          <a:xfrm>
            <a:off x="467544" y="174211"/>
            <a:ext cx="2376488" cy="1300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22038" y="362627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rgbClr val="000000"/>
                </a:solidFill>
                <a:ea typeface="ＭＳ Ｐゴシック" pitchFamily="50" charset="-128"/>
              </a:rPr>
              <a:t>shiro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9" name="Oval 45"/>
          <p:cNvSpPr>
            <a:spLocks noChangeArrowheads="1"/>
          </p:cNvSpPr>
          <p:nvPr/>
        </p:nvSpPr>
        <p:spPr bwMode="auto">
          <a:xfrm>
            <a:off x="3378966" y="174211"/>
            <a:ext cx="2376488" cy="13001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533460" y="362627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chemeClr val="bg1"/>
                </a:solidFill>
                <a:ea typeface="ＭＳ Ｐゴシック" pitchFamily="50" charset="-128"/>
              </a:rPr>
              <a:t>ku</a:t>
            </a:r>
            <a:r>
              <a:rPr kumimoji="0" lang="en-US" altLang="ja-JP" sz="5400" dirty="0" err="1" smtClean="0">
                <a:solidFill>
                  <a:schemeClr val="bg1"/>
                </a:solidFill>
                <a:ea typeface="ＭＳ Ｐゴシック" pitchFamily="50" charset="-128"/>
              </a:rPr>
              <a:t>ro</a:t>
            </a:r>
            <a:endParaRPr kumimoji="0" lang="ja-JP" altLang="en-US" sz="5400" dirty="0" smtClean="0">
              <a:solidFill>
                <a:schemeClr val="bg1"/>
              </a:solidFill>
              <a:ea typeface="ＭＳ Ｐゴシック" pitchFamily="50" charset="-128"/>
            </a:endParaRPr>
          </a:p>
        </p:txBody>
      </p:sp>
      <p:sp>
        <p:nvSpPr>
          <p:cNvPr id="21" name="Oval 51"/>
          <p:cNvSpPr>
            <a:spLocks noChangeArrowheads="1"/>
          </p:cNvSpPr>
          <p:nvPr/>
        </p:nvSpPr>
        <p:spPr bwMode="auto">
          <a:xfrm>
            <a:off x="6290389" y="140080"/>
            <a:ext cx="2449513" cy="1368425"/>
          </a:xfrm>
          <a:prstGeom prst="ellipse">
            <a:avLst/>
          </a:prstGeom>
          <a:solidFill>
            <a:srgbClr val="AC5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ea typeface="ＭＳ Ｐゴシック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481395" y="362627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 smtClean="0">
                <a:solidFill>
                  <a:schemeClr val="bg1">
                    <a:lumMod val="95000"/>
                  </a:schemeClr>
                </a:solidFill>
                <a:ea typeface="ＭＳ Ｐゴシック" pitchFamily="50" charset="-128"/>
              </a:rPr>
              <a:t>chairo</a:t>
            </a:r>
            <a:endParaRPr kumimoji="0" lang="ja-JP" altLang="en-US" sz="5400" dirty="0" smtClean="0">
              <a:solidFill>
                <a:schemeClr val="bg1">
                  <a:lumMod val="95000"/>
                </a:schemeClr>
              </a:solidFill>
              <a:ea typeface="ＭＳ Ｐゴシック" pitchFamily="50" charset="-128"/>
            </a:endParaRPr>
          </a:p>
        </p:txBody>
      </p:sp>
      <p:cxnSp>
        <p:nvCxnSpPr>
          <p:cNvPr id="4" name="直線コネクタ 3"/>
          <p:cNvCxnSpPr/>
          <p:nvPr/>
        </p:nvCxnSpPr>
        <p:spPr>
          <a:xfrm flipV="1">
            <a:off x="179512" y="5013176"/>
            <a:ext cx="8856984" cy="7200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2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852009" y="2010639"/>
            <a:ext cx="609600" cy="609600"/>
          </a:xfrm>
          <a:prstGeom prst="rect">
            <a:avLst/>
          </a:prstGeom>
        </p:spPr>
      </p:pic>
      <p:pic>
        <p:nvPicPr>
          <p:cNvPr id="25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464431" y="3783012"/>
            <a:ext cx="609600" cy="609600"/>
          </a:xfrm>
          <a:prstGeom prst="rect">
            <a:avLst/>
          </a:prstGeom>
        </p:spPr>
      </p:pic>
      <p:pic>
        <p:nvPicPr>
          <p:cNvPr id="26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3074166" y="6188423"/>
            <a:ext cx="609600" cy="609600"/>
          </a:xfrm>
          <a:prstGeom prst="rect">
            <a:avLst/>
          </a:prstGeom>
        </p:spPr>
      </p:pic>
      <p:pic>
        <p:nvPicPr>
          <p:cNvPr id="27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8244095" y="3903364"/>
            <a:ext cx="609600" cy="609600"/>
          </a:xfrm>
          <a:prstGeom prst="rect">
            <a:avLst/>
          </a:prstGeom>
        </p:spPr>
      </p:pic>
      <p:pic>
        <p:nvPicPr>
          <p:cNvPr id="28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8002254" y="2171700"/>
            <a:ext cx="609600" cy="609600"/>
          </a:xfrm>
          <a:prstGeom prst="rect">
            <a:avLst/>
          </a:prstGeom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162744" y="6207705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6250649" y="6122034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223630" y="829868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3133969" y="901383"/>
            <a:ext cx="609600" cy="609600"/>
          </a:xfrm>
          <a:prstGeom prst="rect">
            <a:avLst/>
          </a:prstGeom>
        </p:spPr>
      </p:pic>
      <p:pic>
        <p:nvPicPr>
          <p:cNvPr id="23" name="録音されたサウンド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5958082" y="91628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851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2" dur="1594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 vol="80000">
                <p:cTn id="10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8" dur="1503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 vol="80000">
                <p:cTn id="10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4" dur="1737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audio>
              <p:cMediaNode vol="80000">
                <p:cTn id="1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554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audio>
              <p:cMediaNode vol="8000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6" dur="1676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audio>
              <p:cMediaNode vol="80000">
                <p:cTn id="1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vol="80000">
                <p:cTn id="1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1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1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1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1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  <p:bldLst>
      <p:bldP spid="2" grpId="0"/>
      <p:bldP spid="9" grpId="0"/>
      <p:bldP spid="10" grpId="0"/>
      <p:bldP spid="11" grpId="0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  <p:bldP spid="20" grpId="0"/>
      <p:bldP spid="21" grpId="0" animBg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Nani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iro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desu</a:t>
            </a:r>
            <a:r>
              <a:rPr kumimoji="1" lang="en-US" altLang="ja-JP" dirty="0" smtClean="0"/>
              <a:t> ka?</a:t>
            </a:r>
            <a:endParaRPr kumimoji="1" lang="ja-JP" altLang="en-US" dirty="0"/>
          </a:p>
        </p:txBody>
      </p:sp>
      <p:pic>
        <p:nvPicPr>
          <p:cNvPr id="4" name="Picture 2" descr="C:\Users\fukushima\AppData\Local\Microsoft\Windows\Temporary Internet Files\Content.IE5\EHLK55LX\MC90035683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39" y="2909005"/>
            <a:ext cx="1658722" cy="19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04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Nani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iro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desu</a:t>
            </a:r>
            <a:r>
              <a:rPr kumimoji="1" lang="en-US" altLang="ja-JP" dirty="0" smtClean="0"/>
              <a:t> ka?</a:t>
            </a:r>
            <a:endParaRPr kumimoji="1" lang="ja-JP" altLang="en-US" dirty="0"/>
          </a:p>
        </p:txBody>
      </p:sp>
      <p:pic>
        <p:nvPicPr>
          <p:cNvPr id="5" name="Picture 2" descr="C:\Users\fukushima\AppData\Local\Microsoft\Windows\Temporary Internet Files\Content.IE5\EHLK55LX\MC900356837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39" y="2909005"/>
            <a:ext cx="1658722" cy="19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742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Let’s </a:t>
            </a:r>
            <a:r>
              <a:rPr kumimoji="1" lang="en-US" altLang="ja-JP" dirty="0" err="1" smtClean="0"/>
              <a:t>colour</a:t>
            </a:r>
            <a:r>
              <a:rPr kumimoji="1" lang="en-US" altLang="ja-JP" dirty="0" smtClean="0"/>
              <a:t> ‘</a:t>
            </a:r>
            <a:r>
              <a:rPr kumimoji="1" lang="en-US" altLang="ja-JP" dirty="0" err="1" smtClean="0"/>
              <a:t>Ukiyo</a:t>
            </a:r>
            <a:r>
              <a:rPr kumimoji="1" lang="en-US" altLang="ja-JP" dirty="0" smtClean="0"/>
              <a:t>-e’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3191000" cy="2201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ttp://upload.wikimedia.org/wikipedia/commons/thumb/4/45/Sharaku2.jpg/640px-Sharaku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855" y="3429000"/>
            <a:ext cx="2050290" cy="31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86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What’s ‘Ukiyo-e’?</a:t>
            </a:r>
            <a:endParaRPr kumimoji="1" lang="ja-JP" alt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556792"/>
            <a:ext cx="5729564" cy="4332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2586628" y="6187370"/>
            <a:ext cx="5526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>
                <a:hlinkClick r:id="rId3"/>
              </a:rPr>
              <a:t>http://web-japan.org/kidsweb/virtual/ukiyoe/index.html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725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007" y="1340768"/>
            <a:ext cx="6549883" cy="4912412"/>
          </a:xfrm>
        </p:spPr>
      </p:pic>
      <p:sp>
        <p:nvSpPr>
          <p:cNvPr id="5" name="テキスト ボックス 4"/>
          <p:cNvSpPr txBox="1"/>
          <p:nvPr/>
        </p:nvSpPr>
        <p:spPr>
          <a:xfrm>
            <a:off x="5148064" y="6496542"/>
            <a:ext cx="35422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GB" sz="1200" b="1" i="1" dirty="0"/>
              <a:t>Ｃ</a:t>
            </a:r>
            <a:r>
              <a:rPr lang="en-GB" altLang="ja-JP" sz="1200" b="1" i="1" dirty="0" err="1"/>
              <a:t>opyright</a:t>
            </a:r>
            <a:r>
              <a:rPr lang="en-GB" altLang="ja-JP" sz="1200" b="1" i="1" dirty="0"/>
              <a:t> (c) </a:t>
            </a:r>
            <a:r>
              <a:rPr lang="ja-JP" altLang="en-US" sz="1200" b="1" i="1" dirty="0"/>
              <a:t>クレヨン則さん </a:t>
            </a:r>
            <a:r>
              <a:rPr lang="en-US" altLang="ja-JP" sz="1200" b="1" i="1" dirty="0"/>
              <a:t>2009 </a:t>
            </a:r>
            <a:r>
              <a:rPr lang="en-GB" altLang="ja-JP" sz="1200" b="1" i="1" dirty="0"/>
              <a:t>All rights reserved</a:t>
            </a:r>
            <a:endParaRPr kumimoji="1" lang="ja-JP" altLang="en-US" sz="1200" dirty="0"/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1619672" y="1484783"/>
            <a:ext cx="1296144" cy="72008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467544" y="838453"/>
            <a:ext cx="1350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3600" dirty="0" err="1">
                <a:solidFill>
                  <a:srgbClr val="000000"/>
                </a:solidFill>
                <a:ea typeface="ＭＳ Ｐゴシック" pitchFamily="50" charset="-128"/>
              </a:rPr>
              <a:t>shiro</a:t>
            </a:r>
            <a:endParaRPr kumimoji="0" lang="ja-JP" altLang="en-US" sz="36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cxnSp>
        <p:nvCxnSpPr>
          <p:cNvPr id="10" name="直線矢印コネクタ 9"/>
          <p:cNvCxnSpPr>
            <a:stCxn id="14" idx="1"/>
          </p:cNvCxnSpPr>
          <p:nvPr/>
        </p:nvCxnSpPr>
        <p:spPr>
          <a:xfrm flipH="1">
            <a:off x="4047460" y="3528357"/>
            <a:ext cx="2736302" cy="61119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6783762" y="3205191"/>
            <a:ext cx="913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3600" dirty="0" err="1" smtClean="0">
                <a:solidFill>
                  <a:srgbClr val="000000"/>
                </a:solidFill>
                <a:ea typeface="ＭＳ Ｐゴシック" pitchFamily="50" charset="-128"/>
              </a:rPr>
              <a:t>ao</a:t>
            </a:r>
            <a:endParaRPr kumimoji="0" lang="ja-JP" altLang="en-US" sz="36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cxnSp>
        <p:nvCxnSpPr>
          <p:cNvPr id="15" name="直線矢印コネクタ 14"/>
          <p:cNvCxnSpPr>
            <a:stCxn id="18" idx="1"/>
          </p:cNvCxnSpPr>
          <p:nvPr/>
        </p:nvCxnSpPr>
        <p:spPr>
          <a:xfrm flipH="1">
            <a:off x="2339752" y="2312006"/>
            <a:ext cx="4290724" cy="23411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6630476" y="1988840"/>
            <a:ext cx="1783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3600" dirty="0" err="1" smtClean="0">
                <a:ea typeface="ＭＳ Ｐゴシック" pitchFamily="50" charset="-128"/>
              </a:rPr>
              <a:t>chairo</a:t>
            </a:r>
            <a:endParaRPr kumimoji="0" lang="ja-JP" altLang="en-US" sz="3600" dirty="0" smtClean="0">
              <a:ea typeface="ＭＳ Ｐゴシック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915816" y="1161618"/>
            <a:ext cx="3726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3600" dirty="0" err="1" smtClean="0">
                <a:solidFill>
                  <a:srgbClr val="000000"/>
                </a:solidFill>
                <a:ea typeface="ＭＳ Ｐゴシック" pitchFamily="50" charset="-128"/>
              </a:rPr>
              <a:t>orenji</a:t>
            </a:r>
            <a:r>
              <a:rPr kumimoji="0" lang="en-US" altLang="ja-JP" sz="3600" dirty="0" smtClean="0">
                <a:solidFill>
                  <a:srgbClr val="000000"/>
                </a:solidFill>
                <a:ea typeface="ＭＳ Ｐゴシック" pitchFamily="50" charset="-128"/>
              </a:rPr>
              <a:t>? </a:t>
            </a:r>
            <a:r>
              <a:rPr kumimoji="0" lang="en-US" altLang="ja-JP" sz="3600" dirty="0" err="1" smtClean="0">
                <a:solidFill>
                  <a:srgbClr val="000000"/>
                </a:solidFill>
                <a:ea typeface="ＭＳ Ｐゴシック" pitchFamily="50" charset="-128"/>
              </a:rPr>
              <a:t>pinku</a:t>
            </a:r>
            <a:r>
              <a:rPr kumimoji="0" lang="en-US" altLang="ja-JP" sz="3600" dirty="0" smtClean="0">
                <a:solidFill>
                  <a:srgbClr val="000000"/>
                </a:solidFill>
                <a:ea typeface="ＭＳ Ｐゴシック" pitchFamily="50" charset="-128"/>
              </a:rPr>
              <a:t>?</a:t>
            </a:r>
            <a:endParaRPr kumimoji="0" lang="ja-JP" altLang="en-US" sz="36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2698738" y="1061896"/>
            <a:ext cx="3961494" cy="845776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941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8" grpId="0"/>
      <p:bldP spid="21" grpId="0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Katsushika Hokusai</a:t>
            </a:r>
            <a:endParaRPr kumimoji="1" lang="ja-JP" altLang="en-US" dirty="0"/>
          </a:p>
        </p:txBody>
      </p:sp>
      <p:pic>
        <p:nvPicPr>
          <p:cNvPr id="2052" name="Picture 4" descr="http://upload.wikimedia.org/wikipedia/commons/thumb/0/0a/The_Great_Wave_off_Kanagawa.jpg/1280px-The_Great_Wave_off_Kanagaw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631559" cy="5264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22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1248</TotalTime>
  <Words>204</Words>
  <Application>Microsoft Office PowerPoint</Application>
  <PresentationFormat>画面に合わせる (4:3)</PresentationFormat>
  <Paragraphs>62</Paragraphs>
  <Slides>12</Slides>
  <Notes>11</Notes>
  <HiddenSlides>0</HiddenSlides>
  <MMClips>10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​​テーマ</vt:lpstr>
      <vt:lpstr>Let’s colour ‘Ukiyo-e’</vt:lpstr>
      <vt:lpstr>Review and new colours</vt:lpstr>
      <vt:lpstr>PowerPoint プレゼンテーション</vt:lpstr>
      <vt:lpstr>Nani iro desu ka?</vt:lpstr>
      <vt:lpstr>Nani iro desu ka?</vt:lpstr>
      <vt:lpstr>Let’s colour ‘Ukiyo-e’</vt:lpstr>
      <vt:lpstr>What’s ‘Ukiyo-e’?</vt:lpstr>
      <vt:lpstr>PowerPoint プレゼンテーション</vt:lpstr>
      <vt:lpstr>Katsushika Hokusai</vt:lpstr>
      <vt:lpstr>PowerPoint プレゼンテーション</vt:lpstr>
      <vt:lpstr>Sharaku</vt:lpstr>
      <vt:lpstr>Let’s colour ‘Ukiyo-e’!!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Head, shoulders, knees and toes</dc:title>
  <dc:creator>Seiji Fukushima</dc:creator>
  <cp:lastModifiedBy>Seiji Fukushima</cp:lastModifiedBy>
  <cp:revision>39</cp:revision>
  <dcterms:created xsi:type="dcterms:W3CDTF">2014-04-16T11:18:53Z</dcterms:created>
  <dcterms:modified xsi:type="dcterms:W3CDTF">2014-07-31T11:40:12Z</dcterms:modified>
</cp:coreProperties>
</file>